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58" r:id="rId5"/>
    <p:sldId id="275" r:id="rId6"/>
    <p:sldId id="260" r:id="rId7"/>
    <p:sldId id="259" r:id="rId8"/>
    <p:sldId id="261" r:id="rId9"/>
    <p:sldId id="262" r:id="rId10"/>
    <p:sldId id="263" r:id="rId11"/>
    <p:sldId id="264" r:id="rId12"/>
    <p:sldId id="265" r:id="rId13"/>
    <p:sldId id="266" r:id="rId14"/>
    <p:sldId id="267" r:id="rId15"/>
    <p:sldId id="268" r:id="rId16"/>
    <p:sldId id="269" r:id="rId17"/>
    <p:sldId id="276" r:id="rId18"/>
    <p:sldId id="270" r:id="rId19"/>
    <p:sldId id="271" r:id="rId20"/>
    <p:sldId id="272"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7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79C3762E-46DA-44CF-9073-5A1ED8616518}" type="datetimeFigureOut">
              <a:rPr lang="en-US" smtClean="0"/>
              <a:pPr/>
              <a:t>10/15/2017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7AECE76-7E7A-4276-A282-4ECF57A656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9C3762E-46DA-44CF-9073-5A1ED8616518}" type="datetimeFigureOut">
              <a:rPr lang="en-US" smtClean="0"/>
              <a:pPr/>
              <a:t>10/15/2017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7AECE76-7E7A-4276-A282-4ECF57A656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9C3762E-46DA-44CF-9073-5A1ED8616518}" type="datetimeFigureOut">
              <a:rPr lang="en-US" smtClean="0"/>
              <a:pPr/>
              <a:t>10/15/2017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7AECE76-7E7A-4276-A282-4ECF57A656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9C3762E-46DA-44CF-9073-5A1ED8616518}" type="datetimeFigureOut">
              <a:rPr lang="en-US" smtClean="0"/>
              <a:pPr/>
              <a:t>10/15/2017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7AECE76-7E7A-4276-A282-4ECF57A656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9C3762E-46DA-44CF-9073-5A1ED8616518}" type="datetimeFigureOut">
              <a:rPr lang="en-US" smtClean="0"/>
              <a:pPr/>
              <a:t>10/15/2017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7AECE76-7E7A-4276-A282-4ECF57A656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79C3762E-46DA-44CF-9073-5A1ED8616518}" type="datetimeFigureOut">
              <a:rPr lang="en-US" smtClean="0"/>
              <a:pPr/>
              <a:t>10/15/2017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7AECE76-7E7A-4276-A282-4ECF57A656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79C3762E-46DA-44CF-9073-5A1ED8616518}" type="datetimeFigureOut">
              <a:rPr lang="en-US" smtClean="0"/>
              <a:pPr/>
              <a:t>10/15/2017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7AECE76-7E7A-4276-A282-4ECF57A656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9C3762E-46DA-44CF-9073-5A1ED8616518}" type="datetimeFigureOut">
              <a:rPr lang="en-US" smtClean="0"/>
              <a:pPr/>
              <a:t>10/15/2017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7AECE76-7E7A-4276-A282-4ECF57A656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9C3762E-46DA-44CF-9073-5A1ED8616518}" type="datetimeFigureOut">
              <a:rPr lang="en-US" smtClean="0"/>
              <a:pPr/>
              <a:t>10/15/2017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7AECE76-7E7A-4276-A282-4ECF57A656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9C3762E-46DA-44CF-9073-5A1ED8616518}" type="datetimeFigureOut">
              <a:rPr lang="en-US" smtClean="0"/>
              <a:pPr/>
              <a:t>10/15/2017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7AECE76-7E7A-4276-A282-4ECF57A656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9C3762E-46DA-44CF-9073-5A1ED8616518}" type="datetimeFigureOut">
              <a:rPr lang="en-US" smtClean="0"/>
              <a:pPr/>
              <a:t>10/15/2017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7AECE76-7E7A-4276-A282-4ECF57A656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3762E-46DA-44CF-9073-5A1ED8616518}" type="datetimeFigureOut">
              <a:rPr lang="en-US" smtClean="0"/>
              <a:pPr/>
              <a:t>10/15/2017</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ECE76-7E7A-4276-A282-4ECF57A656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2060"/>
                </a:solidFill>
              </a:rPr>
              <a:t>Asepsis &amp; Infection control</a:t>
            </a:r>
            <a:endParaRPr lang="ar-IQ" dirty="0"/>
          </a:p>
        </p:txBody>
      </p:sp>
      <p:sp>
        <p:nvSpPr>
          <p:cNvPr id="3" name="عنصر نائب للمحتوى 2"/>
          <p:cNvSpPr>
            <a:spLocks noGrp="1"/>
          </p:cNvSpPr>
          <p:nvPr>
            <p:ph idx="1"/>
          </p:nvPr>
        </p:nvSpPr>
        <p:spPr/>
        <p:txBody>
          <a:bodyPr>
            <a:normAutofit fontScale="70000" lnSpcReduction="20000"/>
          </a:bodyPr>
          <a:lstStyle/>
          <a:p>
            <a:r>
              <a:rPr lang="en-US" b="1" dirty="0" smtClean="0">
                <a:solidFill>
                  <a:schemeClr val="tx2"/>
                </a:solidFill>
              </a:rPr>
              <a:t>Terminology:</a:t>
            </a:r>
          </a:p>
          <a:p>
            <a:r>
              <a:rPr lang="en-US" b="1" dirty="0">
                <a:solidFill>
                  <a:schemeClr val="tx2"/>
                </a:solidFill>
              </a:rPr>
              <a:t>Infection: </a:t>
            </a:r>
            <a:r>
              <a:rPr lang="en-US" dirty="0"/>
              <a:t>the invasion and multiplication of microorganisms in body tissues. Which may be clinically unapparent or result in local cellular injury.  </a:t>
            </a:r>
            <a:endParaRPr lang="en-US" dirty="0" smtClean="0"/>
          </a:p>
          <a:p>
            <a:r>
              <a:rPr lang="en-US" b="1" dirty="0" smtClean="0">
                <a:solidFill>
                  <a:schemeClr val="tx2"/>
                </a:solidFill>
              </a:rPr>
              <a:t>Asepsis:</a:t>
            </a:r>
            <a:r>
              <a:rPr lang="en-US" dirty="0" smtClean="0"/>
              <a:t> the absence of disease- producing(pathogenic)  organisms.  </a:t>
            </a:r>
          </a:p>
          <a:p>
            <a:r>
              <a:rPr lang="en-US" b="1" dirty="0" smtClean="0">
                <a:solidFill>
                  <a:schemeClr val="tx2"/>
                </a:solidFill>
              </a:rPr>
              <a:t>Aseptic technique: </a:t>
            </a:r>
            <a:r>
              <a:rPr lang="en-US" dirty="0" smtClean="0"/>
              <a:t>the methods used during client care to prevent microbial contamination. They can be either clean(medical asepsis) techniques or sterile(surgical asepsis) technique.   </a:t>
            </a:r>
          </a:p>
          <a:p>
            <a:r>
              <a:rPr lang="en-US" b="1" dirty="0" smtClean="0">
                <a:solidFill>
                  <a:schemeClr val="tx2"/>
                </a:solidFill>
              </a:rPr>
              <a:t>Medical asepsis : </a:t>
            </a:r>
            <a:r>
              <a:rPr lang="en-US" dirty="0" smtClean="0"/>
              <a:t>process of removing as many microorganism as possible from the hands and arms by mechanical washing and chemical antisepsis.</a:t>
            </a:r>
          </a:p>
          <a:p>
            <a:r>
              <a:rPr lang="en-US" b="1" dirty="0" smtClean="0">
                <a:solidFill>
                  <a:schemeClr val="tx2"/>
                </a:solidFill>
              </a:rPr>
              <a:t>Surgical asepsis: </a:t>
            </a:r>
            <a:r>
              <a:rPr lang="en-US" dirty="0" smtClean="0"/>
              <a:t>practices or techniques designed to render and maintain objects and areas free from pathogenic microorganisms. Also referred to as sterile technique.</a:t>
            </a:r>
          </a:p>
          <a:p>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C00000"/>
                </a:solidFill>
              </a:rPr>
              <a:t>3- Portals of exit.</a:t>
            </a:r>
            <a:endParaRPr lang="en-US" dirty="0">
              <a:solidFill>
                <a:srgbClr val="C00000"/>
              </a:solidFill>
            </a:endParaRPr>
          </a:p>
        </p:txBody>
      </p:sp>
      <p:sp>
        <p:nvSpPr>
          <p:cNvPr id="3" name="عنصر نائب للمحتوى 2"/>
          <p:cNvSpPr>
            <a:spLocks noGrp="1"/>
          </p:cNvSpPr>
          <p:nvPr>
            <p:ph idx="1"/>
          </p:nvPr>
        </p:nvSpPr>
        <p:spPr>
          <a:xfrm>
            <a:off x="0" y="1268760"/>
            <a:ext cx="9144000" cy="5589240"/>
          </a:xfrm>
        </p:spPr>
        <p:txBody>
          <a:bodyPr/>
          <a:lstStyle/>
          <a:p>
            <a:pPr>
              <a:buNone/>
            </a:pPr>
            <a:r>
              <a:rPr lang="en-US" b="1" dirty="0" smtClean="0"/>
              <a:t>  </a:t>
            </a:r>
            <a:r>
              <a:rPr lang="en-US" dirty="0" smtClean="0">
                <a:solidFill>
                  <a:srgbClr val="002060"/>
                </a:solidFill>
              </a:rPr>
              <a:t>Path </a:t>
            </a:r>
            <a:r>
              <a:rPr lang="en-US" dirty="0">
                <a:solidFill>
                  <a:srgbClr val="002060"/>
                </a:solidFill>
              </a:rPr>
              <a:t>by which infectious agent leaves the reservoirs (body fluid, mouth and nose, cough). </a:t>
            </a:r>
          </a:p>
          <a:p>
            <a:pPr marL="0" indent="0">
              <a:buNone/>
            </a:pPr>
            <a:r>
              <a:rPr lang="en-US" dirty="0" smtClean="0">
                <a:solidFill>
                  <a:srgbClr val="002060"/>
                </a:solidFill>
              </a:rPr>
              <a:t>  </a:t>
            </a:r>
            <a:r>
              <a:rPr lang="en-US" b="1" dirty="0" smtClean="0">
                <a:solidFill>
                  <a:srgbClr val="002060"/>
                </a:solidFill>
              </a:rPr>
              <a:t>Break </a:t>
            </a:r>
            <a:r>
              <a:rPr lang="en-US" b="1" dirty="0">
                <a:solidFill>
                  <a:srgbClr val="002060"/>
                </a:solidFill>
              </a:rPr>
              <a:t>the infection by</a:t>
            </a:r>
            <a:r>
              <a:rPr lang="en-US" b="1" dirty="0" smtClean="0">
                <a:solidFill>
                  <a:srgbClr val="002060"/>
                </a:solidFill>
              </a:rPr>
              <a:t>:</a:t>
            </a:r>
            <a:endParaRPr lang="en-US" b="1" dirty="0">
              <a:solidFill>
                <a:srgbClr val="002060"/>
              </a:solidFill>
            </a:endParaRPr>
          </a:p>
          <a:p>
            <a:r>
              <a:rPr lang="en-US" dirty="0">
                <a:solidFill>
                  <a:srgbClr val="002060"/>
                </a:solidFill>
              </a:rPr>
              <a:t>Avoid talking, coughing over wound or sterile field</a:t>
            </a:r>
          </a:p>
          <a:p>
            <a:r>
              <a:rPr lang="en-US" dirty="0">
                <a:solidFill>
                  <a:srgbClr val="002060"/>
                </a:solidFill>
              </a:rPr>
              <a:t>Wear mask if respiratory illness</a:t>
            </a:r>
          </a:p>
          <a:p>
            <a:r>
              <a:rPr lang="en-US" dirty="0">
                <a:solidFill>
                  <a:srgbClr val="002060"/>
                </a:solidFill>
              </a:rPr>
              <a:t>Wear cloves to handle blood, body fluid, emesis or feces</a:t>
            </a:r>
          </a:p>
          <a:p>
            <a:r>
              <a:rPr lang="en-US" dirty="0">
                <a:solidFill>
                  <a:srgbClr val="002060"/>
                </a:solidFill>
              </a:rPr>
              <a:t>Handle all lab specimen as infectious.</a:t>
            </a:r>
          </a:p>
          <a:p>
            <a:r>
              <a:rPr lang="en-US" dirty="0" smtClean="0">
                <a:solidFill>
                  <a:srgbClr val="002060"/>
                </a:solidFill>
              </a:rPr>
              <a:t>.</a:t>
            </a:r>
            <a:endParaRPr lang="en-US" dirty="0">
              <a:solidFill>
                <a:srgbClr val="002060"/>
              </a:solidFill>
            </a:endParaRP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4674"/>
            <a:ext cx="8229600" cy="1143000"/>
          </a:xfrm>
        </p:spPr>
        <p:txBody>
          <a:bodyPr/>
          <a:lstStyle/>
          <a:p>
            <a:r>
              <a:rPr lang="en-US" b="1" dirty="0" smtClean="0">
                <a:solidFill>
                  <a:srgbClr val="C00000"/>
                </a:solidFill>
              </a:rPr>
              <a:t>4- Mode of transmission</a:t>
            </a:r>
            <a:endParaRPr lang="en-US" dirty="0">
              <a:solidFill>
                <a:srgbClr val="C00000"/>
              </a:solidFill>
            </a:endParaRPr>
          </a:p>
        </p:txBody>
      </p:sp>
      <p:sp>
        <p:nvSpPr>
          <p:cNvPr id="3" name="عنصر نائب للمحتوى 2"/>
          <p:cNvSpPr>
            <a:spLocks noGrp="1"/>
          </p:cNvSpPr>
          <p:nvPr>
            <p:ph idx="1"/>
          </p:nvPr>
        </p:nvSpPr>
        <p:spPr>
          <a:xfrm>
            <a:off x="0" y="1268760"/>
            <a:ext cx="9396536" cy="5589240"/>
          </a:xfrm>
        </p:spPr>
        <p:txBody>
          <a:bodyPr>
            <a:normAutofit fontScale="85000" lnSpcReduction="10000"/>
          </a:bodyPr>
          <a:lstStyle/>
          <a:p>
            <a:pPr>
              <a:buNone/>
            </a:pPr>
            <a:r>
              <a:rPr lang="en-US" b="1" dirty="0" smtClean="0"/>
              <a:t>  </a:t>
            </a:r>
            <a:r>
              <a:rPr lang="en-US" dirty="0" smtClean="0">
                <a:solidFill>
                  <a:srgbClr val="002060"/>
                </a:solidFill>
              </a:rPr>
              <a:t> </a:t>
            </a:r>
            <a:r>
              <a:rPr lang="en-US" b="1" dirty="0" smtClean="0">
                <a:solidFill>
                  <a:srgbClr val="FF0000"/>
                </a:solidFill>
              </a:rPr>
              <a:t>Methods </a:t>
            </a:r>
            <a:r>
              <a:rPr lang="en-US" b="1" dirty="0">
                <a:solidFill>
                  <a:srgbClr val="FF0000"/>
                </a:solidFill>
              </a:rPr>
              <a:t>of transmission</a:t>
            </a:r>
          </a:p>
          <a:p>
            <a:pPr lvl="0"/>
            <a:r>
              <a:rPr lang="en-US" dirty="0">
                <a:solidFill>
                  <a:srgbClr val="002060"/>
                </a:solidFill>
              </a:rPr>
              <a:t>Contact either direct (person to person) or indirect( object or surface)</a:t>
            </a:r>
          </a:p>
          <a:p>
            <a:pPr lvl="0"/>
            <a:r>
              <a:rPr lang="en-US" dirty="0">
                <a:solidFill>
                  <a:srgbClr val="002060"/>
                </a:solidFill>
              </a:rPr>
              <a:t>Droplet </a:t>
            </a:r>
            <a:r>
              <a:rPr lang="en-US" dirty="0" smtClean="0">
                <a:solidFill>
                  <a:srgbClr val="002060"/>
                </a:solidFill>
              </a:rPr>
              <a:t>(coughing, sneezing, talking) </a:t>
            </a:r>
            <a:endParaRPr lang="en-US" dirty="0">
              <a:solidFill>
                <a:srgbClr val="002060"/>
              </a:solidFill>
            </a:endParaRPr>
          </a:p>
          <a:p>
            <a:pPr lvl="0"/>
            <a:r>
              <a:rPr lang="en-US" dirty="0">
                <a:solidFill>
                  <a:srgbClr val="002060"/>
                </a:solidFill>
              </a:rPr>
              <a:t>Airborne: longer distance over a greater time.</a:t>
            </a:r>
          </a:p>
          <a:p>
            <a:pPr lvl="0"/>
            <a:r>
              <a:rPr lang="en-US" dirty="0">
                <a:solidFill>
                  <a:srgbClr val="002060"/>
                </a:solidFill>
              </a:rPr>
              <a:t>Ingestion of contaminated food.</a:t>
            </a:r>
          </a:p>
          <a:p>
            <a:pPr lvl="0"/>
            <a:r>
              <a:rPr lang="en-US" dirty="0" smtClean="0">
                <a:solidFill>
                  <a:srgbClr val="002060"/>
                </a:solidFill>
              </a:rPr>
              <a:t>Vector transmission  </a:t>
            </a:r>
            <a:r>
              <a:rPr lang="en-US" dirty="0">
                <a:solidFill>
                  <a:srgbClr val="002060"/>
                </a:solidFill>
              </a:rPr>
              <a:t>(living creature, insects</a:t>
            </a:r>
            <a:r>
              <a:rPr lang="en-US" dirty="0" smtClean="0">
                <a:solidFill>
                  <a:srgbClr val="002060"/>
                </a:solidFill>
              </a:rPr>
              <a:t>).</a:t>
            </a:r>
          </a:p>
          <a:p>
            <a:pPr marL="0" lvl="0" indent="0">
              <a:buNone/>
            </a:pPr>
            <a:r>
              <a:rPr lang="en-US" dirty="0">
                <a:solidFill>
                  <a:srgbClr val="002060"/>
                </a:solidFill>
              </a:rPr>
              <a:t> </a:t>
            </a:r>
            <a:r>
              <a:rPr lang="en-US" dirty="0" smtClean="0">
                <a:solidFill>
                  <a:srgbClr val="002060"/>
                </a:solidFill>
              </a:rPr>
              <a:t>  </a:t>
            </a:r>
            <a:r>
              <a:rPr lang="en-US" dirty="0">
                <a:solidFill>
                  <a:srgbClr val="002060"/>
                </a:solidFill>
              </a:rPr>
              <a:t>In order to break transmission link wash hand, avoid shaking linens, dust with damp cloth, avoid contact of linens with uniforms, follow standard precautions or isolation precautions, discard any item which touches the floor.</a:t>
            </a:r>
          </a:p>
          <a:p>
            <a:pPr marL="0" lvl="0" indent="0">
              <a:buNone/>
            </a:pPr>
            <a:r>
              <a:rPr lang="en-US" dirty="0">
                <a:solidFill>
                  <a:srgbClr val="002060"/>
                </a:solidFill>
              </a:rPr>
              <a:t>Communicable disease is the infection disease can be transmitted directly from one person to another.</a:t>
            </a: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C00000"/>
                </a:solidFill>
              </a:rPr>
              <a:t>5 – Portals of entry</a:t>
            </a:r>
            <a:endParaRPr lang="en-US" dirty="0">
              <a:solidFill>
                <a:srgbClr val="C00000"/>
              </a:solidFill>
            </a:endParaRPr>
          </a:p>
        </p:txBody>
      </p:sp>
      <p:sp>
        <p:nvSpPr>
          <p:cNvPr id="3" name="عنصر نائب للمحتوى 2"/>
          <p:cNvSpPr>
            <a:spLocks noGrp="1"/>
          </p:cNvSpPr>
          <p:nvPr>
            <p:ph idx="1"/>
          </p:nvPr>
        </p:nvSpPr>
        <p:spPr>
          <a:xfrm>
            <a:off x="0" y="1268760"/>
            <a:ext cx="9144000" cy="5589240"/>
          </a:xfrm>
        </p:spPr>
        <p:txBody>
          <a:bodyPr>
            <a:normAutofit/>
          </a:bodyPr>
          <a:lstStyle/>
          <a:p>
            <a:pPr>
              <a:buNone/>
            </a:pPr>
            <a:r>
              <a:rPr lang="en-US" b="1" dirty="0" smtClean="0"/>
              <a:t>    </a:t>
            </a:r>
            <a:r>
              <a:rPr lang="en-US" dirty="0" smtClean="0">
                <a:solidFill>
                  <a:srgbClr val="002060"/>
                </a:solidFill>
              </a:rPr>
              <a:t>      </a:t>
            </a:r>
            <a:r>
              <a:rPr lang="en-US" dirty="0">
                <a:solidFill>
                  <a:srgbClr val="002060"/>
                </a:solidFill>
              </a:rPr>
              <a:t>Path infectious agent enters host.</a:t>
            </a:r>
          </a:p>
          <a:p>
            <a:r>
              <a:rPr lang="en-US" dirty="0">
                <a:solidFill>
                  <a:srgbClr val="002060"/>
                </a:solidFill>
              </a:rPr>
              <a:t>    Any opening in the body can be portal of entry (respiratory tract, ears, eyes, gastrointestinal tract, and broken skin</a:t>
            </a:r>
            <a:r>
              <a:rPr lang="en-US" dirty="0" smtClean="0">
                <a:solidFill>
                  <a:srgbClr val="002060"/>
                </a:solidFill>
              </a:rPr>
              <a:t>.</a:t>
            </a:r>
          </a:p>
          <a:p>
            <a:pPr marL="0" indent="0">
              <a:buNone/>
            </a:pPr>
            <a:r>
              <a:rPr lang="en-US" dirty="0">
                <a:solidFill>
                  <a:srgbClr val="002060"/>
                </a:solidFill>
              </a:rPr>
              <a:t>  Maintain skin and mucous membrane, turn and reposition offer hygiene, cover wounds- clean wounds, keep all drainage closed and intact, dispose of sharps appropriately</a:t>
            </a: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C00000"/>
                </a:solidFill>
              </a:rPr>
              <a:t> 6 – Host</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3" name="عنصر نائب للمحتوى 2"/>
          <p:cNvSpPr>
            <a:spLocks noGrp="1"/>
          </p:cNvSpPr>
          <p:nvPr>
            <p:ph idx="1"/>
          </p:nvPr>
        </p:nvSpPr>
        <p:spPr/>
        <p:txBody>
          <a:bodyPr>
            <a:normAutofit fontScale="85000" lnSpcReduction="20000"/>
          </a:bodyPr>
          <a:lstStyle/>
          <a:p>
            <a:r>
              <a:rPr lang="en-US" dirty="0" smtClean="0">
                <a:solidFill>
                  <a:srgbClr val="002060"/>
                </a:solidFill>
              </a:rPr>
              <a:t>Barriers </a:t>
            </a:r>
            <a:r>
              <a:rPr lang="en-US" dirty="0">
                <a:solidFill>
                  <a:srgbClr val="002060"/>
                </a:solidFill>
              </a:rPr>
              <a:t>to infection compromised</a:t>
            </a:r>
          </a:p>
          <a:p>
            <a:r>
              <a:rPr lang="en-US" dirty="0">
                <a:solidFill>
                  <a:srgbClr val="002060"/>
                </a:solidFill>
              </a:rPr>
              <a:t>Imunocompromised</a:t>
            </a:r>
          </a:p>
          <a:p>
            <a:r>
              <a:rPr lang="en-US" dirty="0">
                <a:solidFill>
                  <a:srgbClr val="002060"/>
                </a:solidFill>
              </a:rPr>
              <a:t>Level of susceptibility depends upon (age, nutritional status, stress, environment, pre-existing condition</a:t>
            </a:r>
            <a:r>
              <a:rPr lang="en-US" dirty="0" smtClean="0">
                <a:solidFill>
                  <a:srgbClr val="002060"/>
                </a:solidFill>
              </a:rPr>
              <a:t>).</a:t>
            </a:r>
          </a:p>
          <a:p>
            <a:pPr marL="0" indent="0">
              <a:buNone/>
            </a:pPr>
            <a:r>
              <a:rPr lang="en-US" dirty="0">
                <a:solidFill>
                  <a:srgbClr val="002060"/>
                </a:solidFill>
              </a:rPr>
              <a:t> Break by: provide adequate nutrition,. Ensure adequate rest, provide immunization.</a:t>
            </a:r>
          </a:p>
          <a:p>
            <a:pPr marL="0" indent="0">
              <a:buNone/>
            </a:pPr>
            <a:r>
              <a:rPr lang="en-US" b="1" dirty="0">
                <a:solidFill>
                  <a:srgbClr val="002060"/>
                </a:solidFill>
              </a:rPr>
              <a:t>Healthcare associated </a:t>
            </a:r>
            <a:r>
              <a:rPr lang="en-US" b="1" dirty="0" smtClean="0">
                <a:solidFill>
                  <a:srgbClr val="002060"/>
                </a:solidFill>
              </a:rPr>
              <a:t>infections</a:t>
            </a:r>
          </a:p>
          <a:p>
            <a:pPr marL="0" indent="0">
              <a:buNone/>
            </a:pPr>
            <a:r>
              <a:rPr lang="en-US" b="1" dirty="0">
                <a:solidFill>
                  <a:srgbClr val="002060"/>
                </a:solidFill>
              </a:rPr>
              <a:t>•	HAI (previously called acquired in health care facility</a:t>
            </a:r>
          </a:p>
          <a:p>
            <a:pPr marL="0" indent="0">
              <a:buNone/>
            </a:pPr>
            <a:r>
              <a:rPr lang="en-US" b="1" dirty="0">
                <a:solidFill>
                  <a:srgbClr val="002060"/>
                </a:solidFill>
              </a:rPr>
              <a:t>•	Delays recovery, treatment, and discharge, very costly to any one</a:t>
            </a:r>
          </a:p>
          <a:p>
            <a:pPr marL="0" indent="0">
              <a:buNone/>
            </a:pPr>
            <a:endParaRPr lang="en-US" b="1" dirty="0">
              <a:solidFill>
                <a:srgbClr val="002060"/>
              </a:solidFill>
            </a:endParaRPr>
          </a:p>
          <a:p>
            <a:pPr marL="0" indent="0">
              <a:buNone/>
            </a:pPr>
            <a:endParaRPr lang="en-US" b="1" dirty="0">
              <a:solidFill>
                <a:srgbClr val="002060"/>
              </a:solidFill>
            </a:endParaRP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00B050"/>
                </a:solidFill>
              </a:rPr>
              <a:t>Why is infection control important?</a:t>
            </a:r>
            <a:r>
              <a:rPr lang="en-US" dirty="0" smtClean="0">
                <a:solidFill>
                  <a:srgbClr val="00B050"/>
                </a:solidFill>
              </a:rPr>
              <a:t/>
            </a:r>
            <a:br>
              <a:rPr lang="en-US" dirty="0" smtClean="0">
                <a:solidFill>
                  <a:srgbClr val="00B050"/>
                </a:solidFill>
              </a:rPr>
            </a:br>
            <a:endParaRPr lang="en-US" dirty="0">
              <a:solidFill>
                <a:srgbClr val="00B050"/>
              </a:solidFill>
            </a:endParaRPr>
          </a:p>
        </p:txBody>
      </p:sp>
      <p:sp>
        <p:nvSpPr>
          <p:cNvPr id="3" name="عنصر نائب للمحتوى 2"/>
          <p:cNvSpPr>
            <a:spLocks noGrp="1"/>
          </p:cNvSpPr>
          <p:nvPr>
            <p:ph idx="1"/>
          </p:nvPr>
        </p:nvSpPr>
        <p:spPr>
          <a:xfrm>
            <a:off x="457200" y="1071546"/>
            <a:ext cx="8229600" cy="5054617"/>
          </a:xfrm>
        </p:spPr>
        <p:txBody>
          <a:bodyPr/>
          <a:lstStyle/>
          <a:p>
            <a:pPr>
              <a:lnSpc>
                <a:spcPct val="150000"/>
              </a:lnSpc>
            </a:pPr>
            <a:r>
              <a:rPr lang="en-US" dirty="0" smtClean="0">
                <a:solidFill>
                  <a:srgbClr val="002060"/>
                </a:solidFill>
              </a:rPr>
              <a:t>Because </a:t>
            </a:r>
            <a:r>
              <a:rPr lang="en-US" dirty="0">
                <a:solidFill>
                  <a:srgbClr val="002060"/>
                </a:solidFill>
              </a:rPr>
              <a:t>it’s vital to patients well being and ours.</a:t>
            </a:r>
          </a:p>
          <a:p>
            <a:pPr>
              <a:lnSpc>
                <a:spcPct val="150000"/>
              </a:lnSpc>
            </a:pPr>
            <a:r>
              <a:rPr lang="en-US" dirty="0">
                <a:solidFill>
                  <a:srgbClr val="002060"/>
                </a:solidFill>
              </a:rPr>
              <a:t>Infection can lengthen a patient’s stay.</a:t>
            </a:r>
          </a:p>
          <a:p>
            <a:pPr>
              <a:lnSpc>
                <a:spcPct val="150000"/>
              </a:lnSpc>
            </a:pPr>
            <a:r>
              <a:rPr lang="en-US" dirty="0">
                <a:solidFill>
                  <a:srgbClr val="002060"/>
                </a:solidFill>
              </a:rPr>
              <a:t>Infection Increase hospital costs, cause inconvenience, pain, even death. </a:t>
            </a:r>
          </a:p>
          <a:p>
            <a:pPr>
              <a:lnSpc>
                <a:spcPct val="150000"/>
              </a:lnSpc>
            </a:pPr>
            <a:endParaRPr lang="en-US"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rPr>
              <a:t>Function of infection control</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pPr lvl="0"/>
            <a:r>
              <a:rPr lang="en-US" dirty="0" smtClean="0">
                <a:solidFill>
                  <a:srgbClr val="002060"/>
                </a:solidFill>
              </a:rPr>
              <a:t>Preventing </a:t>
            </a:r>
            <a:r>
              <a:rPr lang="en-US" dirty="0">
                <a:solidFill>
                  <a:srgbClr val="002060"/>
                </a:solidFill>
              </a:rPr>
              <a:t>infection</a:t>
            </a:r>
          </a:p>
          <a:p>
            <a:pPr lvl="0"/>
            <a:r>
              <a:rPr lang="en-US" dirty="0">
                <a:solidFill>
                  <a:srgbClr val="002060"/>
                </a:solidFill>
              </a:rPr>
              <a:t>Detecting the outbreak of infection quality</a:t>
            </a:r>
          </a:p>
          <a:p>
            <a:pPr lvl="0"/>
            <a:r>
              <a:rPr lang="en-US" dirty="0">
                <a:solidFill>
                  <a:srgbClr val="002060"/>
                </a:solidFill>
              </a:rPr>
              <a:t>Establish right measures and proper action once infection discovered.</a:t>
            </a:r>
          </a:p>
          <a:p>
            <a:pPr lvl="0"/>
            <a:r>
              <a:rPr lang="en-US" dirty="0">
                <a:solidFill>
                  <a:srgbClr val="002060"/>
                </a:solidFill>
              </a:rPr>
              <a:t>Serves to promote patient care by reducing infection to the lowest level.</a:t>
            </a:r>
          </a:p>
          <a:p>
            <a:pPr lvl="0"/>
            <a:r>
              <a:rPr lang="en-US" dirty="0">
                <a:solidFill>
                  <a:srgbClr val="002060"/>
                </a:solidFill>
              </a:rPr>
              <a:t>Help to protect (patient, hospital personal, visitors).</a:t>
            </a: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8229600" cy="562074"/>
          </a:xfrm>
        </p:spPr>
        <p:txBody>
          <a:bodyPr>
            <a:normAutofit fontScale="90000"/>
          </a:bodyPr>
          <a:lstStyle/>
          <a:p>
            <a:r>
              <a:rPr lang="en-US" sz="3600" b="1" dirty="0">
                <a:solidFill>
                  <a:srgbClr val="002060"/>
                </a:solidFill>
              </a:rPr>
              <a:t>The nurse in charge of a ward is responsible for:</a:t>
            </a:r>
            <a:r>
              <a:rPr lang="en-US" dirty="0">
                <a:solidFill>
                  <a:srgbClr val="002060"/>
                </a:solidFill>
              </a:rPr>
              <a:t/>
            </a:r>
            <a:br>
              <a:rPr lang="en-US" dirty="0">
                <a:solidFill>
                  <a:srgbClr val="002060"/>
                </a:solidFill>
              </a:rPr>
            </a:br>
            <a:endParaRPr lang="en-US" dirty="0">
              <a:solidFill>
                <a:srgbClr val="002060"/>
              </a:solidFill>
            </a:endParaRPr>
          </a:p>
        </p:txBody>
      </p:sp>
      <p:sp>
        <p:nvSpPr>
          <p:cNvPr id="3" name="عنصر نائب للمحتوى 2"/>
          <p:cNvSpPr>
            <a:spLocks noGrp="1"/>
          </p:cNvSpPr>
          <p:nvPr>
            <p:ph idx="1"/>
          </p:nvPr>
        </p:nvSpPr>
        <p:spPr>
          <a:xfrm>
            <a:off x="0" y="593304"/>
            <a:ext cx="9144000" cy="6264696"/>
          </a:xfrm>
        </p:spPr>
        <p:txBody>
          <a:bodyPr>
            <a:noAutofit/>
          </a:bodyPr>
          <a:lstStyle/>
          <a:p>
            <a:pPr>
              <a:buNone/>
            </a:pPr>
            <a:r>
              <a:rPr lang="en-US" sz="2400" dirty="0">
                <a:solidFill>
                  <a:srgbClr val="FF0000"/>
                </a:solidFill>
              </a:rPr>
              <a:t>1- Maintain hygiene, consisted with hospital polices and good nursing practice on the ward. </a:t>
            </a:r>
          </a:p>
          <a:p>
            <a:pPr>
              <a:buNone/>
            </a:pPr>
            <a:r>
              <a:rPr lang="en-US" sz="2400" dirty="0">
                <a:solidFill>
                  <a:srgbClr val="FF0000"/>
                </a:solidFill>
              </a:rPr>
              <a:t>2 – Monitoring aseptic technique including hand washing and use of isolation.</a:t>
            </a:r>
          </a:p>
          <a:p>
            <a:pPr>
              <a:buNone/>
            </a:pPr>
            <a:r>
              <a:rPr lang="en-US" sz="2400" dirty="0">
                <a:solidFill>
                  <a:srgbClr val="FF0000"/>
                </a:solidFill>
              </a:rPr>
              <a:t>3 – Reporting promptly to the attending physician any evidence of infection in patients under the nurse care.</a:t>
            </a:r>
          </a:p>
          <a:p>
            <a:pPr>
              <a:buNone/>
            </a:pPr>
            <a:r>
              <a:rPr lang="en-US" sz="2400" dirty="0">
                <a:solidFill>
                  <a:srgbClr val="FF0000"/>
                </a:solidFill>
              </a:rPr>
              <a:t>4 – Initiating patient isolation and ordering culture specimens from any patient showing signs of a communicable disease when the physician is not immediately available.</a:t>
            </a:r>
          </a:p>
          <a:p>
            <a:pPr>
              <a:buNone/>
            </a:pPr>
            <a:r>
              <a:rPr lang="en-US" sz="2400" dirty="0">
                <a:solidFill>
                  <a:srgbClr val="FF0000"/>
                </a:solidFill>
              </a:rPr>
              <a:t>5 – Limiting patient exposure to infection s from visitors, hospital, staff, other patient, or equipment used for diagnosis or treatment. </a:t>
            </a:r>
          </a:p>
          <a:p>
            <a:pPr>
              <a:buNone/>
            </a:pPr>
            <a:r>
              <a:rPr lang="en-US" sz="2400" dirty="0">
                <a:solidFill>
                  <a:srgbClr val="FF0000"/>
                </a:solidFill>
              </a:rPr>
              <a:t>6 – Maintaining a safe and adequate supply of ward equipment, drug and patient care supplies.</a:t>
            </a:r>
          </a:p>
          <a:p>
            <a:pPr>
              <a:buNone/>
            </a:pPr>
            <a:r>
              <a:rPr lang="en-US" sz="2400" dirty="0">
                <a:solidFill>
                  <a:srgbClr val="FF0000"/>
                </a:solidFill>
              </a:rPr>
              <a:t> </a:t>
            </a:r>
          </a:p>
          <a:p>
            <a:pPr>
              <a:buNone/>
            </a:pPr>
            <a:r>
              <a:rPr lang="en-US" sz="2400" dirty="0">
                <a:solidFill>
                  <a:srgbClr val="FF0000"/>
                </a:solidFill>
              </a:rPr>
              <a:t> </a:t>
            </a:r>
          </a:p>
          <a:p>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001156" cy="1417638"/>
          </a:xfrm>
        </p:spPr>
        <p:txBody>
          <a:bodyPr>
            <a:noAutofit/>
          </a:bodyPr>
          <a:lstStyle/>
          <a:p>
            <a:r>
              <a:rPr lang="en-US" sz="2800" dirty="0" smtClean="0">
                <a:solidFill>
                  <a:srgbClr val="7030A0"/>
                </a:solidFill>
              </a:rPr>
              <a:t/>
            </a:r>
            <a:br>
              <a:rPr lang="en-US" sz="2800" dirty="0" smtClean="0">
                <a:solidFill>
                  <a:srgbClr val="7030A0"/>
                </a:solidFill>
              </a:rPr>
            </a:br>
            <a:r>
              <a:rPr lang="en-US" sz="2800" dirty="0" smtClean="0">
                <a:solidFill>
                  <a:srgbClr val="7030A0"/>
                </a:solidFill>
              </a:rPr>
              <a:t/>
            </a:r>
            <a:br>
              <a:rPr lang="en-US" sz="2800" dirty="0" smtClean="0">
                <a:solidFill>
                  <a:srgbClr val="7030A0"/>
                </a:solidFill>
              </a:rPr>
            </a:br>
            <a:r>
              <a:rPr lang="en-US" sz="2800" dirty="0">
                <a:solidFill>
                  <a:srgbClr val="7030A0"/>
                </a:solidFill>
              </a:rPr>
              <a:t/>
            </a:r>
            <a:br>
              <a:rPr lang="en-US" sz="2800" dirty="0">
                <a:solidFill>
                  <a:srgbClr val="7030A0"/>
                </a:solidFill>
              </a:rPr>
            </a:br>
            <a:r>
              <a:rPr lang="en-US" sz="3600" b="1" dirty="0" smtClean="0">
                <a:solidFill>
                  <a:srgbClr val="002060"/>
                </a:solidFill>
              </a:rPr>
              <a:t>Question</a:t>
            </a:r>
            <a:r>
              <a:rPr lang="en-US" sz="2800" dirty="0" smtClean="0">
                <a:solidFill>
                  <a:srgbClr val="7030A0"/>
                </a:solidFill>
              </a:rPr>
              <a:t/>
            </a:r>
            <a:br>
              <a:rPr lang="en-US" sz="2800" dirty="0" smtClean="0">
                <a:solidFill>
                  <a:srgbClr val="7030A0"/>
                </a:solidFill>
              </a:rPr>
            </a:br>
            <a:r>
              <a:rPr lang="en-US" sz="3200" dirty="0" smtClean="0">
                <a:solidFill>
                  <a:srgbClr val="7030A0"/>
                </a:solidFill>
              </a:rPr>
              <a:t>The nurse has redressed a clients wound and now plans to administer a medication to the client. It is important to:</a:t>
            </a:r>
            <a:br>
              <a:rPr lang="en-US" sz="3200" dirty="0" smtClean="0">
                <a:solidFill>
                  <a:srgbClr val="7030A0"/>
                </a:solidFill>
              </a:rPr>
            </a:br>
            <a:endParaRPr lang="en-US" sz="3200" dirty="0">
              <a:solidFill>
                <a:srgbClr val="7030A0"/>
              </a:solidFill>
            </a:endParaRPr>
          </a:p>
        </p:txBody>
      </p:sp>
      <p:sp>
        <p:nvSpPr>
          <p:cNvPr id="3" name="عنصر نائب للمحتوى 2"/>
          <p:cNvSpPr>
            <a:spLocks noGrp="1"/>
          </p:cNvSpPr>
          <p:nvPr>
            <p:ph idx="1"/>
          </p:nvPr>
        </p:nvSpPr>
        <p:spPr>
          <a:xfrm>
            <a:off x="214282" y="1844824"/>
            <a:ext cx="8929718" cy="4798886"/>
          </a:xfrm>
        </p:spPr>
        <p:txBody>
          <a:bodyPr>
            <a:noAutofit/>
          </a:bodyPr>
          <a:lstStyle/>
          <a:p>
            <a:endParaRPr lang="en-US" sz="2800" dirty="0" smtClean="0">
              <a:solidFill>
                <a:schemeClr val="accent2">
                  <a:lumMod val="75000"/>
                </a:schemeClr>
              </a:solidFill>
              <a:cs typeface="+mj-cs"/>
            </a:endParaRPr>
          </a:p>
          <a:p>
            <a:r>
              <a:rPr lang="en-US" sz="2800" dirty="0" smtClean="0">
                <a:solidFill>
                  <a:schemeClr val="accent2">
                    <a:lumMod val="75000"/>
                  </a:schemeClr>
                </a:solidFill>
                <a:cs typeface="+mj-cs"/>
              </a:rPr>
              <a:t>1- remove gloves and perform</a:t>
            </a:r>
            <a:r>
              <a:rPr lang="ar-IQ" sz="2800" dirty="0" smtClean="0">
                <a:solidFill>
                  <a:schemeClr val="accent2">
                    <a:lumMod val="75000"/>
                  </a:schemeClr>
                </a:solidFill>
                <a:cs typeface="+mj-cs"/>
              </a:rPr>
              <a:t> </a:t>
            </a:r>
            <a:r>
              <a:rPr lang="en-US" sz="2800" dirty="0" smtClean="0">
                <a:solidFill>
                  <a:schemeClr val="accent2">
                    <a:lumMod val="75000"/>
                  </a:schemeClr>
                </a:solidFill>
                <a:cs typeface="+mj-cs"/>
              </a:rPr>
              <a:t> hand hygiene before leaving the room.</a:t>
            </a:r>
          </a:p>
          <a:p>
            <a:r>
              <a:rPr lang="en-US" sz="2800" dirty="0" smtClean="0">
                <a:solidFill>
                  <a:schemeClr val="accent2">
                    <a:lumMod val="75000"/>
                  </a:schemeClr>
                </a:solidFill>
                <a:cs typeface="+mj-cs"/>
              </a:rPr>
              <a:t>2- remove gloves and perform hand hygiene before administering the medication. </a:t>
            </a:r>
          </a:p>
          <a:p>
            <a:r>
              <a:rPr lang="en-US" sz="2800" dirty="0" smtClean="0">
                <a:solidFill>
                  <a:schemeClr val="accent2">
                    <a:lumMod val="75000"/>
                  </a:schemeClr>
                </a:solidFill>
                <a:cs typeface="+mj-cs"/>
              </a:rPr>
              <a:t>3- leave the gloves on to administer the medication.</a:t>
            </a:r>
          </a:p>
          <a:p>
            <a:r>
              <a:rPr lang="en-US" sz="2800" dirty="0" smtClean="0">
                <a:solidFill>
                  <a:schemeClr val="accent2">
                    <a:lumMod val="75000"/>
                  </a:schemeClr>
                </a:solidFill>
                <a:cs typeface="+mj-cs"/>
              </a:rPr>
              <a:t>4- leave the medication on the bedside table to avoid having to remove gloves before leaving the client ‘s room.  </a:t>
            </a:r>
            <a:endParaRPr lang="en-US" sz="2800" dirty="0">
              <a:solidFill>
                <a:schemeClr val="accent2">
                  <a:lumMod val="75000"/>
                </a:schemeClr>
              </a:solidFill>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FF0000"/>
                </a:solidFill>
              </a:rPr>
              <a:t>Disinfection </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عنصر نائب للمحتوى 2"/>
          <p:cNvSpPr>
            <a:spLocks noGrp="1"/>
          </p:cNvSpPr>
          <p:nvPr>
            <p:ph idx="1"/>
          </p:nvPr>
        </p:nvSpPr>
        <p:spPr>
          <a:xfrm>
            <a:off x="0" y="1600200"/>
            <a:ext cx="9144000" cy="4525963"/>
          </a:xfrm>
        </p:spPr>
        <p:txBody>
          <a:bodyPr/>
          <a:lstStyle/>
          <a:p>
            <a:pPr algn="just"/>
            <a:r>
              <a:rPr lang="en-US" dirty="0">
                <a:solidFill>
                  <a:srgbClr val="002060"/>
                </a:solidFill>
              </a:rPr>
              <a:t>Disinfection describes a process that eliminates many or all microorganisms, with the exception of bacterial spores, from inanimate objects. This is accomplished by the use of a chemical disinfectant or wet pasteurization (used for respiratory therapy equipment (Ex. Alcohol, chlorides, phenol).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C00000"/>
                </a:solidFill>
              </a:rPr>
              <a:t>sterilization</a:t>
            </a:r>
            <a:r>
              <a:rPr lang="en-US" dirty="0">
                <a:solidFill>
                  <a:srgbClr val="C00000"/>
                </a:solidFill>
              </a:rPr>
              <a:t/>
            </a:r>
            <a:br>
              <a:rPr lang="en-US" dirty="0">
                <a:solidFill>
                  <a:srgbClr val="C00000"/>
                </a:solidFill>
              </a:rPr>
            </a:br>
            <a:endParaRPr lang="en-US" dirty="0">
              <a:solidFill>
                <a:srgbClr val="C00000"/>
              </a:solidFill>
            </a:endParaRPr>
          </a:p>
        </p:txBody>
      </p:sp>
      <p:sp>
        <p:nvSpPr>
          <p:cNvPr id="3" name="عنصر نائب للمحتوى 2"/>
          <p:cNvSpPr>
            <a:spLocks noGrp="1"/>
          </p:cNvSpPr>
          <p:nvPr>
            <p:ph idx="1"/>
          </p:nvPr>
        </p:nvSpPr>
        <p:spPr>
          <a:xfrm>
            <a:off x="179512" y="1600200"/>
            <a:ext cx="8856984" cy="4525963"/>
          </a:xfrm>
        </p:spPr>
        <p:txBody>
          <a:bodyPr/>
          <a:lstStyle/>
          <a:p>
            <a:pPr>
              <a:buNone/>
            </a:pPr>
            <a:r>
              <a:rPr lang="en-US" dirty="0" smtClean="0">
                <a:solidFill>
                  <a:srgbClr val="002060"/>
                </a:solidFill>
              </a:rPr>
              <a:t>   Is </a:t>
            </a:r>
            <a:r>
              <a:rPr lang="en-US" dirty="0">
                <a:solidFill>
                  <a:srgbClr val="002060"/>
                </a:solidFill>
              </a:rPr>
              <a:t>the complete elimination or disinfection of all microorganisms, including spores. Steam under pressure, ethylene oxide gas, hydrogen peroxide plasma are chemical are the most common sterility agents.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1214422"/>
            <a:ext cx="7772400" cy="1470025"/>
          </a:xfrm>
        </p:spPr>
        <p:txBody>
          <a:bodyPr/>
          <a:lstStyle/>
          <a:p>
            <a:r>
              <a:rPr lang="en-US" b="1" dirty="0" smtClean="0">
                <a:solidFill>
                  <a:srgbClr val="002060"/>
                </a:solidFill>
              </a:rPr>
              <a:t>Infection control</a:t>
            </a:r>
            <a:endParaRPr lang="en-US" dirty="0">
              <a:solidFill>
                <a:srgbClr val="002060"/>
              </a:solidFill>
            </a:endParaRPr>
          </a:p>
        </p:txBody>
      </p:sp>
      <p:sp>
        <p:nvSpPr>
          <p:cNvPr id="3" name="عنوان فرعي 2"/>
          <p:cNvSpPr>
            <a:spLocks noGrp="1"/>
          </p:cNvSpPr>
          <p:nvPr>
            <p:ph type="subTitle" idx="1"/>
          </p:nvPr>
        </p:nvSpPr>
        <p:spPr>
          <a:xfrm>
            <a:off x="1214414" y="2928934"/>
            <a:ext cx="6400800" cy="1752600"/>
          </a:xfrm>
        </p:spPr>
        <p:txBody>
          <a:bodyPr/>
          <a:lstStyle/>
          <a:p>
            <a:r>
              <a:rPr lang="en-US" dirty="0" smtClean="0">
                <a:solidFill>
                  <a:srgbClr val="FF0000"/>
                </a:solidFill>
              </a:rPr>
              <a:t>Is </a:t>
            </a:r>
            <a:r>
              <a:rPr lang="en-US" dirty="0">
                <a:solidFill>
                  <a:srgbClr val="FF0000"/>
                </a:solidFill>
              </a:rPr>
              <a:t>the sum of all the means used to prevent nasocomial infection.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500042"/>
            <a:ext cx="8229600" cy="1143000"/>
          </a:xfrm>
        </p:spPr>
        <p:txBody>
          <a:bodyPr>
            <a:normAutofit fontScale="90000"/>
          </a:bodyPr>
          <a:lstStyle/>
          <a:p>
            <a:r>
              <a:rPr lang="en-US" sz="4000" b="1" dirty="0"/>
              <a:t/>
            </a:r>
            <a:br>
              <a:rPr lang="en-US" sz="4000" b="1" dirty="0"/>
            </a:br>
            <a:r>
              <a:rPr lang="en-US" sz="3600" b="1" dirty="0" smtClean="0">
                <a:solidFill>
                  <a:srgbClr val="00B050"/>
                </a:solidFill>
              </a:rPr>
              <a:t>Efficacy of the disinfecting or sterilizing </a:t>
            </a:r>
            <a:r>
              <a:rPr lang="en-US" sz="3600" b="1" dirty="0" smtClean="0">
                <a:solidFill>
                  <a:srgbClr val="00B050"/>
                </a:solidFill>
              </a:rPr>
              <a:t>methods </a:t>
            </a:r>
            <a:r>
              <a:rPr lang="en-US" sz="3600" b="1" dirty="0" smtClean="0">
                <a:solidFill>
                  <a:srgbClr val="00B050"/>
                </a:solidFill>
              </a:rPr>
              <a:t>is influenced by the following factors.</a:t>
            </a:r>
            <a:r>
              <a:rPr lang="en-US" dirty="0" smtClean="0"/>
              <a:t/>
            </a:r>
            <a:br>
              <a:rPr lang="en-US" dirty="0" smtClean="0"/>
            </a:br>
            <a:endParaRPr lang="en-US" dirty="0"/>
          </a:p>
        </p:txBody>
      </p:sp>
      <p:sp>
        <p:nvSpPr>
          <p:cNvPr id="3" name="عنصر نائب للمحتوى 2"/>
          <p:cNvSpPr>
            <a:spLocks noGrp="1"/>
          </p:cNvSpPr>
          <p:nvPr>
            <p:ph idx="1"/>
          </p:nvPr>
        </p:nvSpPr>
        <p:spPr/>
        <p:txBody>
          <a:bodyPr>
            <a:normAutofit fontScale="92500" lnSpcReduction="10000"/>
          </a:bodyPr>
          <a:lstStyle/>
          <a:p>
            <a:r>
              <a:rPr lang="en-US" dirty="0" smtClean="0">
                <a:solidFill>
                  <a:srgbClr val="002060"/>
                </a:solidFill>
              </a:rPr>
              <a:t>1 </a:t>
            </a:r>
            <a:r>
              <a:rPr lang="en-US" dirty="0">
                <a:solidFill>
                  <a:srgbClr val="002060"/>
                </a:solidFill>
              </a:rPr>
              <a:t>-    Concentration of solution and duration of contact.</a:t>
            </a:r>
          </a:p>
          <a:p>
            <a:r>
              <a:rPr lang="en-US" dirty="0">
                <a:solidFill>
                  <a:srgbClr val="002060"/>
                </a:solidFill>
              </a:rPr>
              <a:t>2- Type and number of pathogen.</a:t>
            </a:r>
          </a:p>
          <a:p>
            <a:r>
              <a:rPr lang="en-US" dirty="0">
                <a:solidFill>
                  <a:srgbClr val="002060"/>
                </a:solidFill>
              </a:rPr>
              <a:t>3 – Surface areas to treat.</a:t>
            </a:r>
          </a:p>
          <a:p>
            <a:r>
              <a:rPr lang="en-US" dirty="0">
                <a:solidFill>
                  <a:srgbClr val="002060"/>
                </a:solidFill>
              </a:rPr>
              <a:t>4 – Temperature of the environment.</a:t>
            </a:r>
          </a:p>
          <a:p>
            <a:r>
              <a:rPr lang="en-US" dirty="0">
                <a:solidFill>
                  <a:srgbClr val="002060"/>
                </a:solidFill>
              </a:rPr>
              <a:t>5 –Presence of soap.</a:t>
            </a:r>
          </a:p>
          <a:p>
            <a:r>
              <a:rPr lang="en-US" dirty="0">
                <a:solidFill>
                  <a:srgbClr val="002060"/>
                </a:solidFill>
              </a:rPr>
              <a:t>6 – Presence of organic materials</a:t>
            </a:r>
            <a:r>
              <a:rPr lang="en-US" dirty="0" smtClean="0">
                <a:solidFill>
                  <a:srgbClr val="002060"/>
                </a:solidFill>
              </a:rPr>
              <a:t>.</a:t>
            </a:r>
          </a:p>
          <a:p>
            <a:pPr>
              <a:buNone/>
            </a:pPr>
            <a:r>
              <a:rPr lang="en-US" sz="3000" b="1" dirty="0" smtClean="0">
                <a:solidFill>
                  <a:srgbClr val="FF0000"/>
                </a:solidFill>
              </a:rPr>
              <a:t>  </a:t>
            </a:r>
            <a:r>
              <a:rPr lang="en-US" sz="3000" b="1" dirty="0">
                <a:solidFill>
                  <a:srgbClr val="FF0000"/>
                </a:solidFill>
              </a:rPr>
              <a:t>Disinfectants can become inactivated unless, blood, saliva, pus, or body excretions are washed off.</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600200"/>
            <a:ext cx="8136904" cy="4525963"/>
          </a:xfrm>
        </p:spPr>
        <p:txBody>
          <a:bodyPr/>
          <a:lstStyle/>
          <a:p>
            <a:r>
              <a:rPr lang="en-US" b="1" dirty="0">
                <a:solidFill>
                  <a:schemeClr val="tx2">
                    <a:lumMod val="75000"/>
                  </a:schemeClr>
                </a:solidFill>
                <a:latin typeface="Times New Roman" pitchFamily="18" charset="0"/>
                <a:cs typeface="Times New Roman" pitchFamily="18" charset="0"/>
              </a:rPr>
              <a:t>Hand washing</a:t>
            </a:r>
            <a:r>
              <a:rPr lang="en-US" dirty="0">
                <a:solidFill>
                  <a:schemeClr val="tx2">
                    <a:lumMod val="75000"/>
                  </a:schemeClr>
                </a:solidFill>
                <a:latin typeface="Times New Roman" pitchFamily="18" charset="0"/>
                <a:cs typeface="Times New Roman" pitchFamily="18" charset="0"/>
              </a:rPr>
              <a:t> </a:t>
            </a:r>
            <a:endParaRPr lang="en-US" dirty="0" smtClean="0">
              <a:solidFill>
                <a:schemeClr val="tx2">
                  <a:lumMod val="75000"/>
                </a:schemeClr>
              </a:solidFill>
              <a:latin typeface="Times New Roman" pitchFamily="18" charset="0"/>
              <a:cs typeface="Times New Roman" pitchFamily="18" charset="0"/>
            </a:endParaRPr>
          </a:p>
          <a:p>
            <a:pPr marL="0" indent="0">
              <a:buNone/>
            </a:pPr>
            <a:r>
              <a:rPr lang="en-US" dirty="0">
                <a:solidFill>
                  <a:schemeClr val="tx2">
                    <a:lumMod val="75000"/>
                  </a:schemeClr>
                </a:solidFill>
                <a:latin typeface="Times New Roman" pitchFamily="18" charset="0"/>
                <a:cs typeface="Times New Roman" pitchFamily="18" charset="0"/>
              </a:rPr>
              <a:t> </a:t>
            </a:r>
            <a:r>
              <a:rPr lang="en-US" dirty="0" smtClean="0">
                <a:solidFill>
                  <a:schemeClr val="tx2">
                    <a:lumMod val="75000"/>
                  </a:schemeClr>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Is </a:t>
            </a:r>
            <a:r>
              <a:rPr lang="en-US" dirty="0">
                <a:solidFill>
                  <a:srgbClr val="C00000"/>
                </a:solidFill>
                <a:latin typeface="Times New Roman" pitchFamily="18" charset="0"/>
                <a:cs typeface="Times New Roman" pitchFamily="18" charset="0"/>
              </a:rPr>
              <a:t>the most important and the most basic technique in preventing and controlling transmission of infection.</a:t>
            </a:r>
          </a:p>
          <a:p>
            <a:endParaRPr lang="en-US"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2060"/>
                </a:solidFill>
              </a:rPr>
              <a:t>Nasocomial infection</a:t>
            </a:r>
            <a:endParaRPr lang="en-US" b="1" dirty="0">
              <a:solidFill>
                <a:srgbClr val="002060"/>
              </a:solidFill>
            </a:endParaRPr>
          </a:p>
        </p:txBody>
      </p:sp>
      <p:sp>
        <p:nvSpPr>
          <p:cNvPr id="3" name="عنصر نائب للمحتوى 2"/>
          <p:cNvSpPr>
            <a:spLocks noGrp="1"/>
          </p:cNvSpPr>
          <p:nvPr>
            <p:ph idx="1"/>
          </p:nvPr>
        </p:nvSpPr>
        <p:spPr/>
        <p:txBody>
          <a:bodyPr/>
          <a:lstStyle/>
          <a:p>
            <a:pPr rtl="1">
              <a:lnSpc>
                <a:spcPct val="150000"/>
              </a:lnSpc>
              <a:buNone/>
            </a:pPr>
            <a:r>
              <a:rPr lang="en-US" dirty="0">
                <a:solidFill>
                  <a:srgbClr val="FF0000"/>
                </a:solidFill>
              </a:rPr>
              <a:t>I</a:t>
            </a:r>
            <a:r>
              <a:rPr lang="en-US" dirty="0" smtClean="0">
                <a:solidFill>
                  <a:srgbClr val="FF0000"/>
                </a:solidFill>
              </a:rPr>
              <a:t>s </a:t>
            </a:r>
            <a:r>
              <a:rPr lang="en-US" dirty="0">
                <a:solidFill>
                  <a:srgbClr val="FF0000"/>
                </a:solidFill>
              </a:rPr>
              <a:t>an infection acquired by the patient during a stay in a hospital usually defines as appearing 48 hrs after admission. It results from delivery of health services in a health care facility.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57232"/>
            <a:ext cx="8229600" cy="5268931"/>
          </a:xfrm>
        </p:spPr>
        <p:txBody>
          <a:bodyPr>
            <a:normAutofit lnSpcReduction="10000"/>
          </a:bodyPr>
          <a:lstStyle/>
          <a:p>
            <a:pPr>
              <a:lnSpc>
                <a:spcPct val="150000"/>
              </a:lnSpc>
            </a:pPr>
            <a:r>
              <a:rPr lang="en-US" b="1" dirty="0">
                <a:solidFill>
                  <a:srgbClr val="FF0000"/>
                </a:solidFill>
              </a:rPr>
              <a:t>Infection</a:t>
            </a:r>
            <a:r>
              <a:rPr lang="en-US" dirty="0"/>
              <a:t>: </a:t>
            </a:r>
            <a:r>
              <a:rPr lang="en-US" dirty="0">
                <a:solidFill>
                  <a:srgbClr val="002060"/>
                </a:solidFill>
              </a:rPr>
              <a:t>Actual invasion and multiplication of microorganisms in body tissue with cellular injury.</a:t>
            </a:r>
          </a:p>
          <a:p>
            <a:pPr>
              <a:lnSpc>
                <a:spcPct val="150000"/>
              </a:lnSpc>
            </a:pPr>
            <a:r>
              <a:rPr lang="en-US" b="1" dirty="0">
                <a:solidFill>
                  <a:srgbClr val="FF0000"/>
                </a:solidFill>
              </a:rPr>
              <a:t>Infection chain</a:t>
            </a:r>
            <a:r>
              <a:rPr lang="en-US" dirty="0">
                <a:solidFill>
                  <a:srgbClr val="002060"/>
                </a:solidFill>
              </a:rPr>
              <a:t>: A process of elements that when linked together result in an infection.</a:t>
            </a:r>
          </a:p>
          <a:p>
            <a:pPr>
              <a:lnSpc>
                <a:spcPct val="150000"/>
              </a:lnSpc>
            </a:pPr>
            <a:r>
              <a:rPr lang="en-US" dirty="0">
                <a:solidFill>
                  <a:srgbClr val="002060"/>
                </a:solidFill>
              </a:rPr>
              <a:t>One of the basic infection control principles is the </a:t>
            </a:r>
            <a:r>
              <a:rPr lang="en-US" b="1" dirty="0">
                <a:solidFill>
                  <a:srgbClr val="FF0000"/>
                </a:solidFill>
              </a:rPr>
              <a:t>chain of infection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Inflammation</a:t>
            </a:r>
            <a:endParaRPr lang="en-US" b="1" dirty="0">
              <a:solidFill>
                <a:srgbClr val="00B050"/>
              </a:solidFill>
            </a:endParaRPr>
          </a:p>
        </p:txBody>
      </p:sp>
      <p:sp>
        <p:nvSpPr>
          <p:cNvPr id="3" name="عنصر نائب للمحتوى 2"/>
          <p:cNvSpPr>
            <a:spLocks noGrp="1"/>
          </p:cNvSpPr>
          <p:nvPr>
            <p:ph idx="1"/>
          </p:nvPr>
        </p:nvSpPr>
        <p:spPr/>
        <p:txBody>
          <a:bodyPr>
            <a:normAutofit fontScale="70000" lnSpcReduction="20000"/>
          </a:bodyPr>
          <a:lstStyle/>
          <a:p>
            <a:r>
              <a:rPr lang="en-US" sz="4000" b="1" dirty="0" smtClean="0">
                <a:solidFill>
                  <a:srgbClr val="00B050"/>
                </a:solidFill>
              </a:rPr>
              <a:t>Inflammation:</a:t>
            </a:r>
            <a:r>
              <a:rPr lang="en-US" dirty="0" smtClean="0"/>
              <a:t> </a:t>
            </a:r>
            <a:r>
              <a:rPr lang="en-US" dirty="0" smtClean="0">
                <a:solidFill>
                  <a:srgbClr val="FF0000"/>
                </a:solidFill>
              </a:rPr>
              <a:t>the body response to injury or infection</a:t>
            </a:r>
            <a:r>
              <a:rPr lang="en-US" dirty="0" smtClean="0"/>
              <a:t>.</a:t>
            </a:r>
          </a:p>
          <a:p>
            <a:r>
              <a:rPr lang="en-US" sz="3400" b="1" dirty="0" smtClean="0"/>
              <a:t>Localized signs of  inflammation </a:t>
            </a:r>
            <a:r>
              <a:rPr lang="ar-IQ" sz="3400" b="1" dirty="0" smtClean="0"/>
              <a:t>:</a:t>
            </a:r>
          </a:p>
          <a:p>
            <a:pPr>
              <a:buNone/>
            </a:pPr>
            <a:r>
              <a:rPr lang="ar-IQ" dirty="0" smtClean="0">
                <a:solidFill>
                  <a:srgbClr val="FF0000"/>
                </a:solidFill>
              </a:rPr>
              <a:t>    </a:t>
            </a:r>
            <a:r>
              <a:rPr lang="en-US" dirty="0" smtClean="0">
                <a:solidFill>
                  <a:srgbClr val="FF0000"/>
                </a:solidFill>
              </a:rPr>
              <a:t>swelling, redness, heat, pain or tenderness, and loss of function in the affected body part. </a:t>
            </a:r>
            <a:endParaRPr lang="ar-IQ" dirty="0" smtClean="0">
              <a:solidFill>
                <a:srgbClr val="FF0000"/>
              </a:solidFill>
            </a:endParaRPr>
          </a:p>
          <a:p>
            <a:r>
              <a:rPr lang="en-US" sz="3400" b="1" dirty="0" smtClean="0"/>
              <a:t>Systemic</a:t>
            </a:r>
            <a:r>
              <a:rPr lang="ar-IQ" sz="3400" b="1" dirty="0" smtClean="0"/>
              <a:t> </a:t>
            </a:r>
            <a:r>
              <a:rPr lang="en-US" sz="3400" b="1" dirty="0" smtClean="0"/>
              <a:t>signs and systems including</a:t>
            </a:r>
            <a:r>
              <a:rPr lang="ar-IQ" sz="3400" b="1" dirty="0" smtClean="0"/>
              <a:t>:</a:t>
            </a:r>
          </a:p>
          <a:p>
            <a:pPr>
              <a:buNone/>
            </a:pPr>
            <a:r>
              <a:rPr lang="ar-IQ" dirty="0" smtClean="0"/>
              <a:t>   </a:t>
            </a:r>
            <a:r>
              <a:rPr lang="en-US" dirty="0" smtClean="0"/>
              <a:t> </a:t>
            </a:r>
            <a:r>
              <a:rPr lang="en-US" dirty="0" smtClean="0">
                <a:solidFill>
                  <a:srgbClr val="FF0000"/>
                </a:solidFill>
              </a:rPr>
              <a:t>fever, leukocytosis, malaise, anorexia, nausea, vomiting and lymph node enlargement.</a:t>
            </a:r>
            <a:endParaRPr lang="ar-IQ" dirty="0" smtClean="0">
              <a:solidFill>
                <a:srgbClr val="FF0000"/>
              </a:solidFill>
            </a:endParaRPr>
          </a:p>
          <a:p>
            <a:r>
              <a:rPr lang="en-US" dirty="0" smtClean="0"/>
              <a:t> </a:t>
            </a:r>
            <a:r>
              <a:rPr lang="en-US" b="1" dirty="0" smtClean="0">
                <a:solidFill>
                  <a:srgbClr val="00B050"/>
                </a:solidFill>
              </a:rPr>
              <a:t>The inflammatory response includes the following:</a:t>
            </a:r>
          </a:p>
          <a:p>
            <a:pPr lvl="0">
              <a:buNone/>
            </a:pPr>
            <a:r>
              <a:rPr lang="ar-IQ" dirty="0" smtClean="0">
                <a:solidFill>
                  <a:srgbClr val="FF0000"/>
                </a:solidFill>
              </a:rPr>
              <a:t>   </a:t>
            </a:r>
            <a:r>
              <a:rPr lang="en-US" dirty="0" smtClean="0">
                <a:solidFill>
                  <a:srgbClr val="FF0000"/>
                </a:solidFill>
              </a:rPr>
              <a:t>1- Vascular and cellular response.</a:t>
            </a:r>
          </a:p>
          <a:p>
            <a:pPr lvl="0">
              <a:buNone/>
            </a:pPr>
            <a:r>
              <a:rPr lang="en-US" dirty="0" smtClean="0">
                <a:solidFill>
                  <a:srgbClr val="FF0000"/>
                </a:solidFill>
              </a:rPr>
              <a:t>  </a:t>
            </a:r>
            <a:r>
              <a:rPr lang="ar-IQ" dirty="0" smtClean="0">
                <a:solidFill>
                  <a:srgbClr val="FF0000"/>
                </a:solidFill>
              </a:rPr>
              <a:t> </a:t>
            </a:r>
            <a:r>
              <a:rPr lang="en-US" dirty="0" smtClean="0">
                <a:solidFill>
                  <a:srgbClr val="FF0000"/>
                </a:solidFill>
              </a:rPr>
              <a:t>2- </a:t>
            </a:r>
            <a:r>
              <a:rPr lang="ar-IQ" dirty="0" smtClean="0">
                <a:solidFill>
                  <a:srgbClr val="FF0000"/>
                </a:solidFill>
              </a:rPr>
              <a:t>  </a:t>
            </a:r>
            <a:r>
              <a:rPr lang="en-US" dirty="0" smtClean="0">
                <a:solidFill>
                  <a:srgbClr val="FF0000"/>
                </a:solidFill>
              </a:rPr>
              <a:t>Formation of inflammatory exudates( fluid and cells that are discharged from cells or blood vessels, e.g., pus or serum).</a:t>
            </a:r>
          </a:p>
          <a:p>
            <a:pPr>
              <a:buNone/>
            </a:pPr>
            <a:r>
              <a:rPr lang="ar-IQ" dirty="0" smtClean="0">
                <a:solidFill>
                  <a:srgbClr val="FF0000"/>
                </a:solidFill>
              </a:rPr>
              <a:t>   </a:t>
            </a:r>
            <a:r>
              <a:rPr lang="en-US" dirty="0" smtClean="0">
                <a:solidFill>
                  <a:srgbClr val="FF0000"/>
                </a:solidFill>
              </a:rPr>
              <a:t>3- Tissue repair.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5852" y="0"/>
            <a:ext cx="6500858" cy="774720"/>
          </a:xfrm>
        </p:spPr>
        <p:txBody>
          <a:bodyPr/>
          <a:lstStyle/>
          <a:p>
            <a:r>
              <a:rPr lang="en-US" b="1" dirty="0" smtClean="0">
                <a:solidFill>
                  <a:srgbClr val="002060"/>
                </a:solidFill>
              </a:rPr>
              <a:t>CHAIN OF INFECTION</a:t>
            </a:r>
            <a:endParaRPr lang="en-US" b="1" dirty="0">
              <a:solidFill>
                <a:srgbClr val="002060"/>
              </a:solidFill>
            </a:endParaRPr>
          </a:p>
        </p:txBody>
      </p:sp>
      <p:pic>
        <p:nvPicPr>
          <p:cNvPr id="4" name="Picture 1" descr="C:\Users\nursing\Desktop\fundamental of nursing\infectin control.png"/>
          <p:cNvPicPr>
            <a:picLocks noGrp="1"/>
          </p:cNvPicPr>
          <p:nvPr>
            <p:ph idx="1"/>
          </p:nvPr>
        </p:nvPicPr>
        <p:blipFill>
          <a:blip r:embed="rId2" cstate="print"/>
          <a:srcRect/>
          <a:stretch>
            <a:fillRect/>
          </a:stretch>
        </p:blipFill>
        <p:spPr bwMode="auto">
          <a:xfrm>
            <a:off x="928662" y="785794"/>
            <a:ext cx="7215237"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
            </a:r>
            <a:br>
              <a:rPr lang="en-US" dirty="0" smtClean="0"/>
            </a:br>
            <a:r>
              <a:rPr lang="en-US" b="1" dirty="0" smtClean="0">
                <a:solidFill>
                  <a:srgbClr val="002060"/>
                </a:solidFill>
              </a:rPr>
              <a:t>Transmission of infection in a hospital requires at least three elements:</a:t>
            </a:r>
            <a:br>
              <a:rPr lang="en-US" b="1" dirty="0" smtClean="0">
                <a:solidFill>
                  <a:srgbClr val="002060"/>
                </a:solidFill>
              </a:rPr>
            </a:br>
            <a:endParaRPr lang="en-US" b="1" dirty="0">
              <a:solidFill>
                <a:srgbClr val="002060"/>
              </a:solidFill>
            </a:endParaRPr>
          </a:p>
        </p:txBody>
      </p:sp>
      <p:sp>
        <p:nvSpPr>
          <p:cNvPr id="3" name="عنصر نائب للمحتوى 2"/>
          <p:cNvSpPr>
            <a:spLocks noGrp="1"/>
          </p:cNvSpPr>
          <p:nvPr>
            <p:ph idx="1"/>
          </p:nvPr>
        </p:nvSpPr>
        <p:spPr>
          <a:xfrm>
            <a:off x="0" y="1600200"/>
            <a:ext cx="8686800" cy="4525963"/>
          </a:xfrm>
        </p:spPr>
        <p:txBody>
          <a:bodyPr>
            <a:normAutofit fontScale="92500" lnSpcReduction="10000"/>
          </a:bodyPr>
          <a:lstStyle/>
          <a:p>
            <a:pPr>
              <a:lnSpc>
                <a:spcPct val="120000"/>
              </a:lnSpc>
              <a:buNone/>
            </a:pPr>
            <a:r>
              <a:rPr lang="en-US" sz="4000" dirty="0" smtClean="0">
                <a:solidFill>
                  <a:srgbClr val="FF0000"/>
                </a:solidFill>
              </a:rPr>
              <a:t>1 </a:t>
            </a:r>
            <a:r>
              <a:rPr lang="en-US" sz="4000" dirty="0">
                <a:solidFill>
                  <a:srgbClr val="FF0000"/>
                </a:solidFill>
              </a:rPr>
              <a:t>– A source of </a:t>
            </a:r>
            <a:r>
              <a:rPr lang="en-US" sz="4000" dirty="0" smtClean="0">
                <a:solidFill>
                  <a:srgbClr val="FF0000"/>
                </a:solidFill>
              </a:rPr>
              <a:t>infecting microorganisms.</a:t>
            </a:r>
          </a:p>
          <a:p>
            <a:pPr>
              <a:lnSpc>
                <a:spcPct val="120000"/>
              </a:lnSpc>
              <a:buNone/>
            </a:pPr>
            <a:endParaRPr lang="en-US" sz="4000" dirty="0">
              <a:solidFill>
                <a:srgbClr val="FF0000"/>
              </a:solidFill>
            </a:endParaRPr>
          </a:p>
          <a:p>
            <a:pPr>
              <a:lnSpc>
                <a:spcPct val="120000"/>
              </a:lnSpc>
              <a:buNone/>
            </a:pPr>
            <a:r>
              <a:rPr lang="en-US" sz="4000" dirty="0">
                <a:solidFill>
                  <a:srgbClr val="FF0000"/>
                </a:solidFill>
              </a:rPr>
              <a:t>2 –Susceptible host</a:t>
            </a:r>
            <a:r>
              <a:rPr lang="en-US" sz="4000" dirty="0" smtClean="0">
                <a:solidFill>
                  <a:srgbClr val="FF0000"/>
                </a:solidFill>
              </a:rPr>
              <a:t>.</a:t>
            </a:r>
          </a:p>
          <a:p>
            <a:pPr>
              <a:lnSpc>
                <a:spcPct val="120000"/>
              </a:lnSpc>
              <a:buNone/>
            </a:pPr>
            <a:endParaRPr lang="en-US" sz="4000" dirty="0">
              <a:solidFill>
                <a:srgbClr val="FF0000"/>
              </a:solidFill>
            </a:endParaRPr>
          </a:p>
          <a:p>
            <a:pPr>
              <a:lnSpc>
                <a:spcPct val="120000"/>
              </a:lnSpc>
              <a:buNone/>
            </a:pPr>
            <a:r>
              <a:rPr lang="en-US" sz="4000" dirty="0">
                <a:solidFill>
                  <a:srgbClr val="FF0000"/>
                </a:solidFill>
              </a:rPr>
              <a:t>3 –A means of transmission for bacteria and viruses.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002060"/>
                </a:solidFill>
              </a:rPr>
              <a:t>Elements of infectious chain</a:t>
            </a:r>
            <a:r>
              <a:rPr lang="en-US" dirty="0" smtClean="0">
                <a:solidFill>
                  <a:srgbClr val="002060"/>
                </a:solidFill>
              </a:rPr>
              <a:t/>
            </a:r>
            <a:br>
              <a:rPr lang="en-US" dirty="0" smtClean="0">
                <a:solidFill>
                  <a:srgbClr val="002060"/>
                </a:solidFill>
              </a:rPr>
            </a:br>
            <a:endParaRPr lang="en-US" dirty="0">
              <a:solidFill>
                <a:srgbClr val="002060"/>
              </a:solidFill>
            </a:endParaRPr>
          </a:p>
        </p:txBody>
      </p:sp>
      <p:sp>
        <p:nvSpPr>
          <p:cNvPr id="3" name="عنصر نائب للمحتوى 2"/>
          <p:cNvSpPr>
            <a:spLocks noGrp="1"/>
          </p:cNvSpPr>
          <p:nvPr>
            <p:ph idx="1"/>
          </p:nvPr>
        </p:nvSpPr>
        <p:spPr>
          <a:xfrm>
            <a:off x="457200" y="1052736"/>
            <a:ext cx="8229600" cy="5544616"/>
          </a:xfrm>
        </p:spPr>
        <p:txBody>
          <a:bodyPr>
            <a:normAutofit lnSpcReduction="10000"/>
          </a:bodyPr>
          <a:lstStyle/>
          <a:p>
            <a:r>
              <a:rPr lang="en-US" b="1" dirty="0" smtClean="0">
                <a:solidFill>
                  <a:srgbClr val="FF0000"/>
                </a:solidFill>
              </a:rPr>
              <a:t>1 </a:t>
            </a:r>
            <a:r>
              <a:rPr lang="en-US" b="1" dirty="0">
                <a:solidFill>
                  <a:srgbClr val="FF0000"/>
                </a:solidFill>
              </a:rPr>
              <a:t>-1nfectious agent</a:t>
            </a:r>
          </a:p>
          <a:p>
            <a:r>
              <a:rPr lang="en-US" dirty="0">
                <a:solidFill>
                  <a:srgbClr val="FF0000"/>
                </a:solidFill>
              </a:rPr>
              <a:t>Pathogens</a:t>
            </a:r>
            <a:r>
              <a:rPr lang="en-US" dirty="0">
                <a:solidFill>
                  <a:srgbClr val="002060"/>
                </a:solidFill>
              </a:rPr>
              <a:t>: diseases causing (bacteria, fungi, viruses and protozoa).</a:t>
            </a:r>
          </a:p>
          <a:p>
            <a:r>
              <a:rPr lang="en-US" dirty="0">
                <a:solidFill>
                  <a:srgbClr val="FF0000"/>
                </a:solidFill>
              </a:rPr>
              <a:t>Pathogenicity</a:t>
            </a:r>
            <a:r>
              <a:rPr lang="en-US" dirty="0">
                <a:solidFill>
                  <a:srgbClr val="002060"/>
                </a:solidFill>
              </a:rPr>
              <a:t>: ability of microorganisms to enter, survive in, and produce disease.</a:t>
            </a:r>
          </a:p>
          <a:p>
            <a:r>
              <a:rPr lang="en-US" dirty="0" smtClean="0">
                <a:solidFill>
                  <a:srgbClr val="FF0000"/>
                </a:solidFill>
              </a:rPr>
              <a:t>Virulence</a:t>
            </a:r>
            <a:r>
              <a:rPr lang="en-US" dirty="0" smtClean="0">
                <a:solidFill>
                  <a:srgbClr val="002060"/>
                </a:solidFill>
              </a:rPr>
              <a:t>: how </a:t>
            </a:r>
            <a:r>
              <a:rPr lang="en-US" dirty="0">
                <a:solidFill>
                  <a:srgbClr val="002060"/>
                </a:solidFill>
              </a:rPr>
              <a:t>harmful disease will be:</a:t>
            </a:r>
          </a:p>
          <a:p>
            <a:r>
              <a:rPr lang="en-US" dirty="0">
                <a:solidFill>
                  <a:srgbClr val="002060"/>
                </a:solidFill>
              </a:rPr>
              <a:t>A: severity of the infectious agent.</a:t>
            </a:r>
          </a:p>
          <a:p>
            <a:r>
              <a:rPr lang="en-US" dirty="0">
                <a:solidFill>
                  <a:srgbClr val="002060"/>
                </a:solidFill>
              </a:rPr>
              <a:t>B: </a:t>
            </a:r>
            <a:r>
              <a:rPr lang="en-US" dirty="0" smtClean="0">
                <a:solidFill>
                  <a:srgbClr val="002060"/>
                </a:solidFill>
              </a:rPr>
              <a:t>colonization: </a:t>
            </a:r>
            <a:r>
              <a:rPr lang="en-US" dirty="0">
                <a:solidFill>
                  <a:srgbClr val="002060"/>
                </a:solidFill>
              </a:rPr>
              <a:t>microorganisms invade host and grow. </a:t>
            </a:r>
            <a:endParaRPr lang="en-US" dirty="0" smtClean="0">
              <a:solidFill>
                <a:srgbClr val="002060"/>
              </a:solidFill>
            </a:endParaRPr>
          </a:p>
          <a:p>
            <a:pPr marL="0" indent="0">
              <a:buNone/>
            </a:pPr>
            <a:r>
              <a:rPr lang="en-US" dirty="0">
                <a:solidFill>
                  <a:srgbClr val="002060"/>
                </a:solidFill>
              </a:rPr>
              <a:t>Break agent by: clean, disinfect, sterilize</a:t>
            </a:r>
            <a:endParaRPr lang="en-US" dirty="0" smtClean="0">
              <a:solidFill>
                <a:srgbClr val="002060"/>
              </a:solidFill>
            </a:endParaRPr>
          </a:p>
          <a:p>
            <a:endParaRPr lang="en-US" dirty="0">
              <a:solidFill>
                <a:srgbClr val="002060"/>
              </a:solidFill>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C00000"/>
                </a:solidFill>
              </a:rPr>
              <a:t>2 – Reservoirs</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3" name="عنصر نائب للمحتوى 2"/>
          <p:cNvSpPr>
            <a:spLocks noGrp="1"/>
          </p:cNvSpPr>
          <p:nvPr>
            <p:ph idx="1"/>
          </p:nvPr>
        </p:nvSpPr>
        <p:spPr>
          <a:xfrm>
            <a:off x="0" y="980728"/>
            <a:ext cx="9144000" cy="5877272"/>
          </a:xfrm>
        </p:spPr>
        <p:txBody>
          <a:bodyPr>
            <a:normAutofit/>
          </a:bodyPr>
          <a:lstStyle/>
          <a:p>
            <a:r>
              <a:rPr lang="en-US" dirty="0" smtClean="0">
                <a:solidFill>
                  <a:srgbClr val="002060"/>
                </a:solidFill>
              </a:rPr>
              <a:t>Any </a:t>
            </a:r>
            <a:r>
              <a:rPr lang="en-US" dirty="0">
                <a:solidFill>
                  <a:srgbClr val="002060"/>
                </a:solidFill>
              </a:rPr>
              <a:t>place an infectious agent can survive, grow, or multiply (plants, animals, soil, water, medical equipments). The human body is the most common reservoirs.</a:t>
            </a:r>
          </a:p>
          <a:p>
            <a:r>
              <a:rPr lang="en-US" dirty="0">
                <a:solidFill>
                  <a:srgbClr val="002060"/>
                </a:solidFill>
              </a:rPr>
              <a:t>Carrier is the person who carries and can spread disease</a:t>
            </a:r>
            <a:r>
              <a:rPr lang="en-US" dirty="0" smtClean="0">
                <a:solidFill>
                  <a:srgbClr val="002060"/>
                </a:solidFill>
              </a:rPr>
              <a:t>.</a:t>
            </a:r>
          </a:p>
          <a:p>
            <a:pPr marL="0" indent="0">
              <a:buNone/>
            </a:pPr>
            <a:r>
              <a:rPr lang="en-US" dirty="0">
                <a:solidFill>
                  <a:srgbClr val="002060"/>
                </a:solidFill>
              </a:rPr>
              <a:t> Break by : control sources of fluids/ </a:t>
            </a:r>
            <a:r>
              <a:rPr lang="en-US" dirty="0" smtClean="0">
                <a:solidFill>
                  <a:srgbClr val="002060"/>
                </a:solidFill>
              </a:rPr>
              <a:t>drainage</a:t>
            </a:r>
          </a:p>
          <a:p>
            <a:pPr marL="0" indent="0">
              <a:buNone/>
            </a:pPr>
            <a:r>
              <a:rPr lang="en-US" dirty="0">
                <a:solidFill>
                  <a:srgbClr val="002060"/>
                </a:solidFill>
              </a:rPr>
              <a:t>Wash hand, bath patient, change dressing, keep surfaces clean, follow agency, policy of solution and disposal of canisters, etc.</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1222</Words>
  <Application>Microsoft Office PowerPoint</Application>
  <PresentationFormat>عرض على الشاشة (3:4)‏</PresentationFormat>
  <Paragraphs>113</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سمة Office</vt:lpstr>
      <vt:lpstr>Asepsis &amp; Infection control</vt:lpstr>
      <vt:lpstr>Infection control</vt:lpstr>
      <vt:lpstr>Nasocomial infection</vt:lpstr>
      <vt:lpstr>عرض تقديمي في PowerPoint</vt:lpstr>
      <vt:lpstr>Inflammation</vt:lpstr>
      <vt:lpstr>CHAIN OF INFECTION</vt:lpstr>
      <vt:lpstr> Transmission of infection in a hospital requires at least three elements: </vt:lpstr>
      <vt:lpstr>Elements of infectious chain </vt:lpstr>
      <vt:lpstr>2 – Reservoirs </vt:lpstr>
      <vt:lpstr>3- Portals of exit.</vt:lpstr>
      <vt:lpstr>4- Mode of transmission</vt:lpstr>
      <vt:lpstr>5 – Portals of entry</vt:lpstr>
      <vt:lpstr> 6 – Host </vt:lpstr>
      <vt:lpstr>Why is infection control important? </vt:lpstr>
      <vt:lpstr>Function of infection control </vt:lpstr>
      <vt:lpstr>The nurse in charge of a ward is responsible for: </vt:lpstr>
      <vt:lpstr>   Question The nurse has redressed a clients wound and now plans to administer a medication to the client. It is important to: </vt:lpstr>
      <vt:lpstr>Disinfection  </vt:lpstr>
      <vt:lpstr>sterilization </vt:lpstr>
      <vt:lpstr> Efficacy of the disinfecting or sterilizing methods is influenced by the following factors.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control</dc:title>
  <dc:creator>luaay</dc:creator>
  <cp:lastModifiedBy>book</cp:lastModifiedBy>
  <cp:revision>58</cp:revision>
  <dcterms:created xsi:type="dcterms:W3CDTF">2010-10-03T17:27:26Z</dcterms:created>
  <dcterms:modified xsi:type="dcterms:W3CDTF">2017-10-15T08:11:56Z</dcterms:modified>
</cp:coreProperties>
</file>